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7" r:id="rId3"/>
    <p:sldId id="260" r:id="rId4"/>
    <p:sldId id="258" r:id="rId5"/>
    <p:sldId id="259" r:id="rId6"/>
    <p:sldId id="262" r:id="rId7"/>
    <p:sldId id="264" r:id="rId8"/>
    <p:sldId id="263" r:id="rId9"/>
    <p:sldId id="261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BBCBF3-E022-FBF7-3819-2C05B827117A}" v="445" dt="2025-02-10T14:23:52.993"/>
    <p1510:client id="{2647D08B-B7CB-09D6-9AF5-2C30623EAC36}" v="6" dt="2025-02-10T14:00:01.595"/>
    <p1510:client id="{45A0033E-AE0B-9A60-DD8D-1B7CBD2774B4}" v="733" dt="2025-02-10T13:58:43.665"/>
    <p1510:client id="{D2F9B5E4-7AF9-949A-9F88-97777675B2C3}" v="76" dt="2025-02-10T12:51:30.0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2" autoAdjust="0"/>
    <p:restoredTop sz="94660"/>
  </p:normalViewPr>
  <p:slideViewPr>
    <p:cSldViewPr snapToGrid="0">
      <p:cViewPr>
        <p:scale>
          <a:sx n="107" d="100"/>
          <a:sy n="107" d="100"/>
        </p:scale>
        <p:origin x="-84" y="-2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82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62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2769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41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06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603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319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227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113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5900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2/19/2025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09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=""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2/19/2025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5737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8">
            <a:extLst>
              <a:ext uri="{FF2B5EF4-FFF2-40B4-BE49-F238E27FC236}">
                <a16:creationId xmlns="" xmlns:a16="http://schemas.microsoft.com/office/drawing/2014/main" id="{7A18C9FB-EC4C-4DAE-8F7D-C6E5AF60795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406719" y="753765"/>
            <a:ext cx="5023281" cy="3056235"/>
          </a:xfrm>
        </p:spPr>
        <p:txBody>
          <a:bodyPr>
            <a:normAutofit/>
          </a:bodyPr>
          <a:lstStyle/>
          <a:p>
            <a:pPr algn="l"/>
            <a:r>
              <a:rPr lang="ru-RU" sz="5400" dirty="0"/>
              <a:t>DOTA VIBEGAMES34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502892" y="4409242"/>
            <a:ext cx="5215630" cy="152400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l"/>
            <a:r>
              <a:rPr lang="ru-RU" sz="2600" b="1" dirty="0">
                <a:solidFill>
                  <a:srgbClr val="FFFFFF">
                    <a:alpha val="70000"/>
                  </a:srgbClr>
                </a:solidFill>
              </a:rPr>
              <a:t>Подготовили ученики Яндекс Лицея Никита </a:t>
            </a:r>
            <a:r>
              <a:rPr lang="ru-RU" sz="2600" b="1" dirty="0" err="1">
                <a:solidFill>
                  <a:srgbClr val="FFFFFF">
                    <a:alpha val="70000"/>
                  </a:srgbClr>
                </a:solidFill>
              </a:rPr>
              <a:t>Помыткин</a:t>
            </a:r>
            <a:r>
              <a:rPr lang="ru-RU" sz="2600" b="1" dirty="0">
                <a:solidFill>
                  <a:srgbClr val="FFFFFF">
                    <a:alpha val="70000"/>
                  </a:srgbClr>
                </a:solidFill>
              </a:rPr>
              <a:t> и Константин Левинский</a:t>
            </a:r>
          </a:p>
        </p:txBody>
      </p:sp>
      <p:pic>
        <p:nvPicPr>
          <p:cNvPr id="16" name="Picture 3">
            <a:extLst>
              <a:ext uri="{FF2B5EF4-FFF2-40B4-BE49-F238E27FC236}">
                <a16:creationId xmlns="" xmlns:a16="http://schemas.microsoft.com/office/drawing/2014/main" id="{D48A6295-BB8C-84E0-AEEA-25DDFCC301D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72" r="19411" b="-11"/>
          <a:stretch/>
        </p:blipFill>
        <p:spPr>
          <a:xfrm>
            <a:off x="2" y="10"/>
            <a:ext cx="5578823" cy="6028246"/>
          </a:xfrm>
          <a:custGeom>
            <a:avLst/>
            <a:gdLst/>
            <a:ahLst/>
            <a:cxnLst/>
            <a:rect l="l" t="t" r="r" b="b"/>
            <a:pathLst>
              <a:path w="5578823" h="6028256">
                <a:moveTo>
                  <a:pt x="0" y="0"/>
                </a:moveTo>
                <a:lnTo>
                  <a:pt x="3897606" y="0"/>
                </a:lnTo>
                <a:lnTo>
                  <a:pt x="4274232" y="360545"/>
                </a:lnTo>
                <a:cubicBezTo>
                  <a:pt x="4408856" y="488910"/>
                  <a:pt x="4542134" y="615181"/>
                  <a:pt x="4673934" y="738354"/>
                </a:cubicBezTo>
                <a:cubicBezTo>
                  <a:pt x="5042663" y="1082881"/>
                  <a:pt x="5282330" y="1428108"/>
                  <a:pt x="5421862" y="1773839"/>
                </a:cubicBezTo>
                <a:cubicBezTo>
                  <a:pt x="5631101" y="2292214"/>
                  <a:pt x="5614731" y="2811325"/>
                  <a:pt x="5469198" y="3329255"/>
                </a:cubicBezTo>
                <a:cubicBezTo>
                  <a:pt x="5323662" y="3847185"/>
                  <a:pt x="5048962" y="4363935"/>
                  <a:pt x="4741546" y="4877588"/>
                </a:cubicBezTo>
                <a:cubicBezTo>
                  <a:pt x="4027238" y="6071494"/>
                  <a:pt x="2764972" y="6102970"/>
                  <a:pt x="1325600" y="5980388"/>
                </a:cubicBezTo>
                <a:cubicBezTo>
                  <a:pt x="903947" y="5944442"/>
                  <a:pt x="499735" y="5907589"/>
                  <a:pt x="137593" y="5804042"/>
                </a:cubicBezTo>
                <a:lnTo>
                  <a:pt x="0" y="5760161"/>
                </a:lnTo>
                <a:close/>
              </a:path>
            </a:pathLst>
          </a:custGeom>
        </p:spPr>
      </p:pic>
      <p:sp>
        <p:nvSpPr>
          <p:cNvPr id="17" name="Freeform: Shape 10">
            <a:extLst>
              <a:ext uri="{FF2B5EF4-FFF2-40B4-BE49-F238E27FC236}">
                <a16:creationId xmlns="" xmlns:a16="http://schemas.microsoft.com/office/drawing/2014/main" id="{B47A9921-6509-49C2-BEBF-924F2806609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-1" y="0"/>
            <a:ext cx="5704117" cy="6096000"/>
          </a:xfrm>
          <a:custGeom>
            <a:avLst/>
            <a:gdLst>
              <a:gd name="connsiteX0" fmla="*/ 0 w 5704117"/>
              <a:gd name="connsiteY0" fmla="*/ 0 h 6096000"/>
              <a:gd name="connsiteX1" fmla="*/ 4562795 w 5704117"/>
              <a:gd name="connsiteY1" fmla="*/ 0 h 6096000"/>
              <a:gd name="connsiteX2" fmla="*/ 4721192 w 5704117"/>
              <a:gd name="connsiteY2" fmla="*/ 133595 h 6096000"/>
              <a:gd name="connsiteX3" fmla="*/ 5467522 w 5704117"/>
              <a:gd name="connsiteY3" fmla="*/ 1054328 h 6096000"/>
              <a:gd name="connsiteX4" fmla="*/ 5538873 w 5704117"/>
              <a:gd name="connsiteY4" fmla="*/ 2897564 h 6096000"/>
              <a:gd name="connsiteX5" fmla="*/ 4442050 w 5704117"/>
              <a:gd name="connsiteY5" fmla="*/ 4732407 h 6096000"/>
              <a:gd name="connsiteX6" fmla="*/ 93046 w 5704117"/>
              <a:gd name="connsiteY6" fmla="*/ 6082857 h 6096000"/>
              <a:gd name="connsiteX7" fmla="*/ 0 w 5704117"/>
              <a:gd name="connsiteY7" fmla="*/ 607845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  <a:gd name="connsiteX7" fmla="*/ 91440 w 5704117"/>
              <a:gd name="connsiteY7" fmla="*/ 91440 h 6096000"/>
              <a:gd name="connsiteX0" fmla="*/ 4562795 w 5704117"/>
              <a:gd name="connsiteY0" fmla="*/ 0 h 6096000"/>
              <a:gd name="connsiteX1" fmla="*/ 4721192 w 5704117"/>
              <a:gd name="connsiteY1" fmla="*/ 133595 h 6096000"/>
              <a:gd name="connsiteX2" fmla="*/ 5467522 w 5704117"/>
              <a:gd name="connsiteY2" fmla="*/ 1054328 h 6096000"/>
              <a:gd name="connsiteX3" fmla="*/ 5538873 w 5704117"/>
              <a:gd name="connsiteY3" fmla="*/ 2897564 h 6096000"/>
              <a:gd name="connsiteX4" fmla="*/ 4442050 w 5704117"/>
              <a:gd name="connsiteY4" fmla="*/ 4732407 h 6096000"/>
              <a:gd name="connsiteX5" fmla="*/ 93046 w 5704117"/>
              <a:gd name="connsiteY5" fmla="*/ 6082857 h 6096000"/>
              <a:gd name="connsiteX6" fmla="*/ 0 w 5704117"/>
              <a:gd name="connsiteY6" fmla="*/ 6078450 h 6096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704117" h="6096000">
                <a:moveTo>
                  <a:pt x="4562795" y="0"/>
                </a:moveTo>
                <a:lnTo>
                  <a:pt x="4721192" y="133595"/>
                </a:lnTo>
                <a:cubicBezTo>
                  <a:pt x="5067135" y="440105"/>
                  <a:pt x="5309779" y="747048"/>
                  <a:pt x="5467522" y="1054328"/>
                </a:cubicBezTo>
                <a:cubicBezTo>
                  <a:pt x="5782917" y="1668625"/>
                  <a:pt x="5758242" y="2283795"/>
                  <a:pt x="5538873" y="2897564"/>
                </a:cubicBezTo>
                <a:cubicBezTo>
                  <a:pt x="5319500" y="3511334"/>
                  <a:pt x="4905433" y="4123706"/>
                  <a:pt x="4442050" y="4732407"/>
                </a:cubicBezTo>
                <a:cubicBezTo>
                  <a:pt x="3499930" y="5970384"/>
                  <a:pt x="1925433" y="6153690"/>
                  <a:pt x="93046" y="6082857"/>
                </a:cubicBezTo>
                <a:lnTo>
                  <a:pt x="0" y="607845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1351651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>
            <a:extLst>
              <a:ext uri="{FF2B5EF4-FFF2-40B4-BE49-F238E27FC236}">
                <a16:creationId xmlns="" xmlns:a16="http://schemas.microsoft.com/office/drawing/2014/main" id="{A6EF5A53-0A64-4CA5-B9C7-1CB97CB5CF1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="" xmlns:a16="http://schemas.microsoft.com/office/drawing/2014/main" id="{34ABFBEA-4EB0-4D02-A2C0-1733CD3D6F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="" xmlns:a16="http://schemas.microsoft.com/office/drawing/2014/main" id="{19E083F6-57F4-487B-A766-EA0462B1EED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45" name="Rectangle 44">
            <a:extLst>
              <a:ext uri="{FF2B5EF4-FFF2-40B4-BE49-F238E27FC236}">
                <a16:creationId xmlns="" xmlns:a16="http://schemas.microsoft.com/office/drawing/2014/main" id="{7A18C9FB-EC4C-4DAE-8F7D-C6E5AF60795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="" xmlns:a16="http://schemas.microsoft.com/office/drawing/2014/main" id="{5E698B96-C345-4CAB-9657-02BD17A1949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9" name="Freeform: Shape 48">
            <a:extLst>
              <a:ext uri="{FF2B5EF4-FFF2-40B4-BE49-F238E27FC236}">
                <a16:creationId xmlns="" xmlns:a16="http://schemas.microsoft.com/office/drawing/2014/main" id="{A90EB1ED-CF74-44C2-853E-6177E160AB3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 rot="16200000" flipH="1">
            <a:off x="10653162" y="-776838"/>
            <a:ext cx="762001" cy="2315675"/>
          </a:xfrm>
          <a:custGeom>
            <a:avLst/>
            <a:gdLst>
              <a:gd name="connsiteX0" fmla="*/ 0 w 1085312"/>
              <a:gd name="connsiteY0" fmla="*/ 2315675 h 2315675"/>
              <a:gd name="connsiteX1" fmla="*/ 0 w 1085312"/>
              <a:gd name="connsiteY1" fmla="*/ 0 h 2315675"/>
              <a:gd name="connsiteX2" fmla="*/ 53089 w 1085312"/>
              <a:gd name="connsiteY2" fmla="*/ 4542 h 2315675"/>
              <a:gd name="connsiteX3" fmla="*/ 790077 w 1085312"/>
              <a:gd name="connsiteY3" fmla="*/ 872756 h 2315675"/>
              <a:gd name="connsiteX4" fmla="*/ 1085252 w 1085312"/>
              <a:gd name="connsiteY4" fmla="*/ 1943649 h 2315675"/>
              <a:gd name="connsiteX5" fmla="*/ 1064832 w 1085312"/>
              <a:gd name="connsiteY5" fmla="*/ 2198094 h 2315675"/>
              <a:gd name="connsiteX6" fmla="*/ 1043734 w 1085312"/>
              <a:gd name="connsiteY6" fmla="*/ 2315675 h 2315675"/>
              <a:gd name="connsiteX7" fmla="*/ 0 w 1085312"/>
              <a:gd name="connsiteY7" fmla="*/ 2315675 h 2315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85312" h="2315675">
                <a:moveTo>
                  <a:pt x="0" y="2315675"/>
                </a:moveTo>
                <a:lnTo>
                  <a:pt x="0" y="0"/>
                </a:lnTo>
                <a:lnTo>
                  <a:pt x="53089" y="4542"/>
                </a:lnTo>
                <a:cubicBezTo>
                  <a:pt x="405263" y="73503"/>
                  <a:pt x="612623" y="486635"/>
                  <a:pt x="790077" y="872756"/>
                </a:cubicBezTo>
                <a:cubicBezTo>
                  <a:pt x="937425" y="1193596"/>
                  <a:pt x="1088787" y="1533232"/>
                  <a:pt x="1085252" y="1943649"/>
                </a:cubicBezTo>
                <a:cubicBezTo>
                  <a:pt x="1084528" y="2029058"/>
                  <a:pt x="1077341" y="2113833"/>
                  <a:pt x="1064832" y="2198094"/>
                </a:cubicBezTo>
                <a:lnTo>
                  <a:pt x="1043734" y="2315675"/>
                </a:lnTo>
                <a:lnTo>
                  <a:pt x="0" y="2315675"/>
                </a:ln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grpSp>
        <p:nvGrpSpPr>
          <p:cNvPr id="51" name="Group 50">
            <a:extLst>
              <a:ext uri="{FF2B5EF4-FFF2-40B4-BE49-F238E27FC236}">
                <a16:creationId xmlns="" xmlns:a16="http://schemas.microsoft.com/office/drawing/2014/main" id="{57743230-5CA1-4096-8FEF-2A1530D8DDE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GrpSpPr>
        <p:grpSpPr>
          <a:xfrm flipH="1">
            <a:off x="0" y="5829359"/>
            <a:ext cx="4333874" cy="1028642"/>
            <a:chOff x="7153921" y="5829359"/>
            <a:chExt cx="5038078" cy="1028642"/>
          </a:xfrm>
        </p:grpSpPr>
        <p:sp>
          <p:nvSpPr>
            <p:cNvPr id="52" name="Freeform: Shape 51">
              <a:extLst>
                <a:ext uri="{FF2B5EF4-FFF2-40B4-BE49-F238E27FC236}">
                  <a16:creationId xmlns="" xmlns:a16="http://schemas.microsoft.com/office/drawing/2014/main" id="{CEAD3ABE-E984-4D7B-ADC3-7D4D38C9701C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7963905" y="5913098"/>
              <a:ext cx="4228094" cy="944903"/>
            </a:xfrm>
            <a:custGeom>
              <a:avLst/>
              <a:gdLst>
                <a:gd name="connsiteX0" fmla="*/ 1673074 w 4228094"/>
                <a:gd name="connsiteY0" fmla="*/ 230 h 1137038"/>
                <a:gd name="connsiteX1" fmla="*/ 3676781 w 4228094"/>
                <a:gd name="connsiteY1" fmla="*/ 298555 h 1137038"/>
                <a:gd name="connsiteX2" fmla="*/ 4025527 w 4228094"/>
                <a:gd name="connsiteY2" fmla="*/ 425010 h 1137038"/>
                <a:gd name="connsiteX3" fmla="*/ 4228094 w 4228094"/>
                <a:gd name="connsiteY3" fmla="*/ 494088 h 1137038"/>
                <a:gd name="connsiteX4" fmla="*/ 4228094 w 4228094"/>
                <a:gd name="connsiteY4" fmla="*/ 1137038 h 1137038"/>
                <a:gd name="connsiteX5" fmla="*/ 0 w 4228094"/>
                <a:gd name="connsiteY5" fmla="*/ 1137038 h 1137038"/>
                <a:gd name="connsiteX6" fmla="*/ 18109 w 4228094"/>
                <a:gd name="connsiteY6" fmla="*/ 1068877 h 1137038"/>
                <a:gd name="connsiteX7" fmla="*/ 362264 w 4228094"/>
                <a:gd name="connsiteY7" fmla="*/ 366637 h 1137038"/>
                <a:gd name="connsiteX8" fmla="*/ 1386499 w 4228094"/>
                <a:gd name="connsiteY8" fmla="*/ 1522 h 1137038"/>
                <a:gd name="connsiteX9" fmla="*/ 1673074 w 4228094"/>
                <a:gd name="connsiteY9" fmla="*/ 230 h 1137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28094" h="1137038">
                  <a:moveTo>
                    <a:pt x="1673074" y="230"/>
                  </a:moveTo>
                  <a:cubicBezTo>
                    <a:pt x="2346512" y="4287"/>
                    <a:pt x="3048424" y="63583"/>
                    <a:pt x="3676781" y="298555"/>
                  </a:cubicBezTo>
                  <a:cubicBezTo>
                    <a:pt x="3793275" y="342114"/>
                    <a:pt x="3909477" y="384216"/>
                    <a:pt x="4025527" y="425010"/>
                  </a:cubicBezTo>
                  <a:lnTo>
                    <a:pt x="4228094" y="494088"/>
                  </a:lnTo>
                  <a:lnTo>
                    <a:pt x="4228094" y="1137038"/>
                  </a:lnTo>
                  <a:lnTo>
                    <a:pt x="0" y="1137038"/>
                  </a:lnTo>
                  <a:lnTo>
                    <a:pt x="18109" y="1068877"/>
                  </a:lnTo>
                  <a:cubicBezTo>
                    <a:pt x="95047" y="799139"/>
                    <a:pt x="194962" y="542008"/>
                    <a:pt x="362264" y="366637"/>
                  </a:cubicBezTo>
                  <a:cubicBezTo>
                    <a:pt x="622229" y="94062"/>
                    <a:pt x="1015836" y="6565"/>
                    <a:pt x="1386499" y="1522"/>
                  </a:cubicBezTo>
                  <a:cubicBezTo>
                    <a:pt x="1481245" y="198"/>
                    <a:pt x="1576869" y="-349"/>
                    <a:pt x="1673074" y="230"/>
                  </a:cubicBezTo>
                  <a:close/>
                </a:path>
              </a:pathLst>
            </a:custGeom>
            <a:solidFill>
              <a:schemeClr val="accent6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sz="1500">
                <a:solidFill>
                  <a:schemeClr val="bg1"/>
                </a:solidFill>
                <a:latin typeface="Avenir Next LT Pro" panose="020B0504020202020204" pitchFamily="34" charset="0"/>
              </a:endParaRPr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="" xmlns:a16="http://schemas.microsoft.com/office/drawing/2014/main" id="{B18AFE34-D405-4581-A4CC-02072A132742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="" xmlns:p16="http://schemas.microsoft.com/office/powerpoint/2015/main" val="1"/>
                </p:ext>
              </p:extLst>
            </p:nvPr>
          </p:nvSpPr>
          <p:spPr>
            <a:xfrm>
              <a:off x="7153921" y="5829359"/>
              <a:ext cx="5038078" cy="1028642"/>
            </a:xfrm>
            <a:custGeom>
              <a:avLst/>
              <a:gdLst>
                <a:gd name="connsiteX0" fmla="*/ 1576991 w 5038078"/>
                <a:gd name="connsiteY0" fmla="*/ 210 h 1238015"/>
                <a:gd name="connsiteX1" fmla="*/ 3403320 w 5038078"/>
                <a:gd name="connsiteY1" fmla="*/ 272125 h 1238015"/>
                <a:gd name="connsiteX2" fmla="*/ 4672870 w 5038078"/>
                <a:gd name="connsiteY2" fmla="*/ 693604 h 1238015"/>
                <a:gd name="connsiteX3" fmla="*/ 5038078 w 5038078"/>
                <a:gd name="connsiteY3" fmla="*/ 795929 h 1238015"/>
                <a:gd name="connsiteX4" fmla="*/ 5038078 w 5038078"/>
                <a:gd name="connsiteY4" fmla="*/ 1238015 h 1238015"/>
                <a:gd name="connsiteX5" fmla="*/ 0 w 5038078"/>
                <a:gd name="connsiteY5" fmla="*/ 1238015 h 1238015"/>
                <a:gd name="connsiteX6" fmla="*/ 19230 w 5038078"/>
                <a:gd name="connsiteY6" fmla="*/ 1159819 h 1238015"/>
                <a:gd name="connsiteX7" fmla="*/ 382219 w 5038078"/>
                <a:gd name="connsiteY7" fmla="*/ 334180 h 1238015"/>
                <a:gd name="connsiteX8" fmla="*/ 1315784 w 5038078"/>
                <a:gd name="connsiteY8" fmla="*/ 1388 h 1238015"/>
                <a:gd name="connsiteX9" fmla="*/ 1576991 w 5038078"/>
                <a:gd name="connsiteY9" fmla="*/ 210 h 123801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129518"/>
                <a:gd name="connsiteY0" fmla="*/ 1237805 h 1329245"/>
                <a:gd name="connsiteX1" fmla="*/ 19230 w 5129518"/>
                <a:gd name="connsiteY1" fmla="*/ 1159609 h 1329245"/>
                <a:gd name="connsiteX2" fmla="*/ 382219 w 5129518"/>
                <a:gd name="connsiteY2" fmla="*/ 333970 h 1329245"/>
                <a:gd name="connsiteX3" fmla="*/ 1315784 w 5129518"/>
                <a:gd name="connsiteY3" fmla="*/ 1178 h 1329245"/>
                <a:gd name="connsiteX4" fmla="*/ 1576991 w 5129518"/>
                <a:gd name="connsiteY4" fmla="*/ 0 h 1329245"/>
                <a:gd name="connsiteX5" fmla="*/ 3403320 w 5129518"/>
                <a:gd name="connsiteY5" fmla="*/ 271915 h 1329245"/>
                <a:gd name="connsiteX6" fmla="*/ 4672870 w 5129518"/>
                <a:gd name="connsiteY6" fmla="*/ 693394 h 1329245"/>
                <a:gd name="connsiteX7" fmla="*/ 5038078 w 5129518"/>
                <a:gd name="connsiteY7" fmla="*/ 795719 h 1329245"/>
                <a:gd name="connsiteX8" fmla="*/ 5129518 w 5129518"/>
                <a:gd name="connsiteY8" fmla="*/ 1329245 h 1329245"/>
                <a:gd name="connsiteX0" fmla="*/ 0 w 5049689"/>
                <a:gd name="connsiteY0" fmla="*/ 1237805 h 1423588"/>
                <a:gd name="connsiteX1" fmla="*/ 19230 w 5049689"/>
                <a:gd name="connsiteY1" fmla="*/ 1159609 h 1423588"/>
                <a:gd name="connsiteX2" fmla="*/ 382219 w 5049689"/>
                <a:gd name="connsiteY2" fmla="*/ 333970 h 1423588"/>
                <a:gd name="connsiteX3" fmla="*/ 1315784 w 5049689"/>
                <a:gd name="connsiteY3" fmla="*/ 1178 h 1423588"/>
                <a:gd name="connsiteX4" fmla="*/ 1576991 w 5049689"/>
                <a:gd name="connsiteY4" fmla="*/ 0 h 1423588"/>
                <a:gd name="connsiteX5" fmla="*/ 3403320 w 5049689"/>
                <a:gd name="connsiteY5" fmla="*/ 271915 h 1423588"/>
                <a:gd name="connsiteX6" fmla="*/ 4672870 w 5049689"/>
                <a:gd name="connsiteY6" fmla="*/ 693394 h 1423588"/>
                <a:gd name="connsiteX7" fmla="*/ 5038078 w 5049689"/>
                <a:gd name="connsiteY7" fmla="*/ 795719 h 1423588"/>
                <a:gd name="connsiteX8" fmla="*/ 5049689 w 5049689"/>
                <a:gd name="connsiteY8" fmla="*/ 1423588 h 1423588"/>
                <a:gd name="connsiteX0" fmla="*/ 0 w 5038078"/>
                <a:gd name="connsiteY0" fmla="*/ 1237805 h 1237805"/>
                <a:gd name="connsiteX1" fmla="*/ 19230 w 5038078"/>
                <a:gd name="connsiteY1" fmla="*/ 1159609 h 1237805"/>
                <a:gd name="connsiteX2" fmla="*/ 382219 w 5038078"/>
                <a:gd name="connsiteY2" fmla="*/ 333970 h 1237805"/>
                <a:gd name="connsiteX3" fmla="*/ 1315784 w 5038078"/>
                <a:gd name="connsiteY3" fmla="*/ 1178 h 1237805"/>
                <a:gd name="connsiteX4" fmla="*/ 1576991 w 5038078"/>
                <a:gd name="connsiteY4" fmla="*/ 0 h 1237805"/>
                <a:gd name="connsiteX5" fmla="*/ 3403320 w 5038078"/>
                <a:gd name="connsiteY5" fmla="*/ 271915 h 1237805"/>
                <a:gd name="connsiteX6" fmla="*/ 4672870 w 5038078"/>
                <a:gd name="connsiteY6" fmla="*/ 693394 h 1237805"/>
                <a:gd name="connsiteX7" fmla="*/ 5038078 w 5038078"/>
                <a:gd name="connsiteY7" fmla="*/ 795719 h 1237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038078" h="1237805">
                  <a:moveTo>
                    <a:pt x="0" y="1237805"/>
                  </a:moveTo>
                  <a:lnTo>
                    <a:pt x="19230" y="1159609"/>
                  </a:lnTo>
                  <a:cubicBezTo>
                    <a:pt x="96961" y="850027"/>
                    <a:pt x="191605" y="533778"/>
                    <a:pt x="382219" y="333970"/>
                  </a:cubicBezTo>
                  <a:cubicBezTo>
                    <a:pt x="619171" y="85526"/>
                    <a:pt x="977934" y="5774"/>
                    <a:pt x="1315784" y="1178"/>
                  </a:cubicBezTo>
                  <a:lnTo>
                    <a:pt x="1576991" y="0"/>
                  </a:lnTo>
                  <a:cubicBezTo>
                    <a:pt x="2190813" y="3698"/>
                    <a:pt x="2830589" y="57744"/>
                    <a:pt x="3403320" y="271915"/>
                  </a:cubicBezTo>
                  <a:cubicBezTo>
                    <a:pt x="3828046" y="430728"/>
                    <a:pt x="4248519" y="568281"/>
                    <a:pt x="4672870" y="693394"/>
                  </a:cubicBezTo>
                  <a:lnTo>
                    <a:pt x="5038078" y="795719"/>
                  </a:lnTo>
                </a:path>
              </a:pathLst>
            </a:custGeom>
            <a:noFill/>
            <a:ln w="19050"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  <a:latin typeface="Avenir Next LT Pro Light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6E0EDD3E-7C3A-EDC3-8DA9-047C4AE54217}"/>
              </a:ext>
            </a:extLst>
          </p:cNvPr>
          <p:cNvSpPr txBox="1"/>
          <p:nvPr/>
        </p:nvSpPr>
        <p:spPr>
          <a:xfrm>
            <a:off x="222309" y="159391"/>
            <a:ext cx="6091805" cy="51398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>
                <a:latin typeface="Sitka Subheading"/>
              </a:rPr>
              <a:t>Dota vibegames34</a:t>
            </a:r>
            <a:r>
              <a:rPr lang="en-US" sz="3600" dirty="0">
                <a:latin typeface="Sitka Subheading"/>
              </a:rPr>
              <a:t> - </a:t>
            </a:r>
            <a:r>
              <a:rPr lang="en-US" sz="3600" err="1">
                <a:latin typeface="Sitka Subheading"/>
              </a:rPr>
              <a:t>комплекс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видеоигр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для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развития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мелкой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моторики</a:t>
            </a:r>
            <a:r>
              <a:rPr lang="en-US" sz="3600" dirty="0">
                <a:latin typeface="Sitka Subheading"/>
              </a:rPr>
              <a:t> в </a:t>
            </a:r>
            <a:r>
              <a:rPr lang="en-US" sz="3600" err="1">
                <a:latin typeface="Sitka Subheading"/>
              </a:rPr>
              <a:t>жанре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мини-игры</a:t>
            </a:r>
            <a:r>
              <a:rPr lang="en-US" sz="3600" dirty="0">
                <a:latin typeface="Sitka Subheading"/>
              </a:rPr>
              <a:t>, </a:t>
            </a:r>
            <a:r>
              <a:rPr lang="en-US" sz="3600" err="1">
                <a:latin typeface="Sitka Subheading"/>
              </a:rPr>
              <a:t>который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не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оставит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равнодушным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ни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одного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любителя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быстрых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движений</a:t>
            </a:r>
            <a:r>
              <a:rPr lang="en-US" sz="3600" dirty="0">
                <a:latin typeface="Sitka Subheading"/>
              </a:rPr>
              <a:t>, </a:t>
            </a:r>
            <a:r>
              <a:rPr lang="en-US" sz="3600" err="1">
                <a:latin typeface="Sitka Subheading"/>
              </a:rPr>
              <a:t>резкости</a:t>
            </a:r>
            <a:r>
              <a:rPr lang="en-US" sz="3600" dirty="0">
                <a:latin typeface="Sitka Subheading"/>
              </a:rPr>
              <a:t> и </a:t>
            </a:r>
            <a:r>
              <a:rPr lang="en-US" sz="3600" err="1">
                <a:latin typeface="Sitka Subheading"/>
              </a:rPr>
              <a:t>мобильности</a:t>
            </a:r>
            <a:r>
              <a:rPr lang="en-US" sz="3600" dirty="0">
                <a:latin typeface="Sitka Subheading"/>
              </a:rPr>
              <a:t>, а </a:t>
            </a:r>
            <a:r>
              <a:rPr lang="en-US" sz="3600" err="1">
                <a:latin typeface="Sitka Subheading"/>
              </a:rPr>
              <a:t>также</a:t>
            </a:r>
            <a:r>
              <a:rPr lang="en-US" sz="3600" dirty="0">
                <a:latin typeface="Sitka Subheading"/>
              </a:rPr>
              <a:t> </a:t>
            </a:r>
            <a:r>
              <a:rPr lang="en-US" sz="3600" err="1">
                <a:latin typeface="Sitka Subheading"/>
              </a:rPr>
              <a:t>любителей</a:t>
            </a:r>
            <a:r>
              <a:rPr lang="en-US" sz="3600" dirty="0">
                <a:latin typeface="Sitka Subheading"/>
              </a:rPr>
              <a:t> MOBA</a:t>
            </a:r>
            <a:endParaRPr lang="ru-RU" sz="3600"/>
          </a:p>
        </p:txBody>
      </p:sp>
      <p:pic>
        <p:nvPicPr>
          <p:cNvPr id="16" name="Рисунок 15" descr="Изображение выглядит как графический дизайн, текст, Мультфильм, Графика&#10;&#10;Содержимое, созданное ИИ, может быть неверным.">
            <a:extLst>
              <a:ext uri="{FF2B5EF4-FFF2-40B4-BE49-F238E27FC236}">
                <a16:creationId xmlns="" xmlns:a16="http://schemas.microsoft.com/office/drawing/2014/main" id="{CC72FF6A-554B-E854-CF2A-28170AD46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0530" y="1394845"/>
            <a:ext cx="5743838" cy="369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356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1323DA54-3190-7FE0-6DE2-BC4019DBE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1716101"/>
            <a:ext cx="10668000" cy="870858"/>
          </a:xfrm>
        </p:spPr>
        <p:txBody>
          <a:bodyPr>
            <a:normAutofit fontScale="90000"/>
          </a:bodyPr>
          <a:lstStyle/>
          <a:p>
            <a:r>
              <a:rPr lang="ru-RU" dirty="0"/>
              <a:t>Стартовое окно представляет собой выбор между двумя играми, также на нем изображен один из персонажей)).</a:t>
            </a:r>
          </a:p>
        </p:txBody>
      </p:sp>
      <p:pic>
        <p:nvPicPr>
          <p:cNvPr id="4" name="Объект 3" descr="Изображение выглядит как гвоздь, Плоть, вена, кожа&#10;&#10;Содержимое, созданное ИИ, может быть неверным.">
            <a:extLst>
              <a:ext uri="{FF2B5EF4-FFF2-40B4-BE49-F238E27FC236}">
                <a16:creationId xmlns="" xmlns:a16="http://schemas.microsoft.com/office/drawing/2014/main" id="{6226D9EB-DF5D-8E43-2FE2-D2876328CE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71983" y="3360717"/>
            <a:ext cx="3646761" cy="2160490"/>
          </a:xfrm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33C4B682-C285-3F4F-2E86-329981F4AE2F}"/>
              </a:ext>
            </a:extLst>
          </p:cNvPr>
          <p:cNvSpPr txBox="1"/>
          <p:nvPr/>
        </p:nvSpPr>
        <p:spPr>
          <a:xfrm>
            <a:off x="3893271" y="110100"/>
            <a:ext cx="4544007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4400" b="1" dirty="0"/>
              <a:t>С чего начать</a:t>
            </a:r>
            <a:r>
              <a:rPr lang="ru-RU" sz="3200" b="1" dirty="0"/>
              <a:t> </a:t>
            </a:r>
          </a:p>
        </p:txBody>
      </p:sp>
      <p:pic>
        <p:nvPicPr>
          <p:cNvPr id="3" name="Picture 2" descr="C:\Users\Lenovo\Downloads\photo_5305471928955432807_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4053" y="3004456"/>
            <a:ext cx="4478435" cy="3470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9581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22FB02B8-5C0D-9B31-4514-092B14D1A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63634" y="2520946"/>
            <a:ext cx="6051177" cy="1524000"/>
          </a:xfrm>
        </p:spPr>
        <p:txBody>
          <a:bodyPr>
            <a:normAutofit fontScale="90000"/>
          </a:bodyPr>
          <a:lstStyle/>
          <a:p>
            <a:r>
              <a:rPr lang="ru-RU" dirty="0"/>
              <a:t>Цель игры1(тир - минипиг) - за максимально короткое время устранить всех вражеских персонажей, которые всегда передвигаются по экрану  </a:t>
            </a:r>
          </a:p>
        </p:txBody>
      </p:sp>
      <p:pic>
        <p:nvPicPr>
          <p:cNvPr id="2050" name="Picture 2" descr="C:\Users\Lenovo\Downloads\photo_5305471928955432793_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578" y="1217221"/>
            <a:ext cx="5340622" cy="424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689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F446A0C8-3B97-310A-9F62-6D54F13A2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6099" y="2743200"/>
            <a:ext cx="6229486" cy="1394214"/>
          </a:xfrm>
        </p:spPr>
        <p:txBody>
          <a:bodyPr>
            <a:normAutofit fontScale="90000"/>
          </a:bodyPr>
          <a:lstStyle/>
          <a:p>
            <a:r>
              <a:rPr lang="ru-RU" dirty="0"/>
              <a:t>Цель игры2(Морфей - змей) - как можно дольше продержаться нестандартной змейкой на игровом поле с уникальными звуками поедания рун богатства.</a:t>
            </a:r>
          </a:p>
        </p:txBody>
      </p:sp>
      <p:pic>
        <p:nvPicPr>
          <p:cNvPr id="3074" name="Picture 2" descr="C:\Users\Lenovo\Downloads\photo_5305471928955432794_y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453" y="1386252"/>
            <a:ext cx="5244358" cy="4146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36853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0A4831B6-75EE-5D82-6E9B-45A0BEF00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47462" y="723580"/>
            <a:ext cx="5103479" cy="1524000"/>
          </a:xfrm>
        </p:spPr>
        <p:txBody>
          <a:bodyPr/>
          <a:lstStyle/>
          <a:p>
            <a:r>
              <a:rPr lang="ru-RU" dirty="0"/>
              <a:t> Что реализовано?</a:t>
            </a:r>
          </a:p>
        </p:txBody>
      </p:sp>
      <p:sp>
        <p:nvSpPr>
          <p:cNvPr id="4" name="Прямоугольник 3">
            <a:extLst>
              <a:ext uri="{FF2B5EF4-FFF2-40B4-BE49-F238E27FC236}">
                <a16:creationId xmlns="" xmlns:a16="http://schemas.microsoft.com/office/drawing/2014/main" id="{0D947B27-4DA0-EAC5-BF90-10A2D568FAD7}"/>
              </a:ext>
            </a:extLst>
          </p:cNvPr>
          <p:cNvSpPr/>
          <p:nvPr/>
        </p:nvSpPr>
        <p:spPr>
          <a:xfrm>
            <a:off x="503927" y="3734750"/>
            <a:ext cx="1924056" cy="101536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6EB4CB5B-44EC-0084-815B-2BF7E5104DC5}"/>
              </a:ext>
            </a:extLst>
          </p:cNvPr>
          <p:cNvSpPr txBox="1"/>
          <p:nvPr/>
        </p:nvSpPr>
        <p:spPr>
          <a:xfrm>
            <a:off x="735383" y="3986139"/>
            <a:ext cx="142344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ru-RU" sz="2800" b="1" dirty="0" err="1"/>
              <a:t>Collide</a:t>
            </a:r>
          </a:p>
        </p:txBody>
      </p:sp>
      <p:sp>
        <p:nvSpPr>
          <p:cNvPr id="6" name="Прямоугольник 5">
            <a:extLst>
              <a:ext uri="{FF2B5EF4-FFF2-40B4-BE49-F238E27FC236}">
                <a16:creationId xmlns="" xmlns:a16="http://schemas.microsoft.com/office/drawing/2014/main" id="{4BC87C50-2DC4-FB95-89BF-4EC3B12270BF}"/>
              </a:ext>
            </a:extLst>
          </p:cNvPr>
          <p:cNvSpPr/>
          <p:nvPr/>
        </p:nvSpPr>
        <p:spPr>
          <a:xfrm>
            <a:off x="7224514" y="5078320"/>
            <a:ext cx="1934377" cy="10168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err="1"/>
              <a:t>Levels</a:t>
            </a:r>
            <a:endParaRPr lang="ru-RU" sz="2000" b="1"/>
          </a:p>
        </p:txBody>
      </p:sp>
      <p:sp>
        <p:nvSpPr>
          <p:cNvPr id="7" name="Прямоугольник 6">
            <a:extLst>
              <a:ext uri="{FF2B5EF4-FFF2-40B4-BE49-F238E27FC236}">
                <a16:creationId xmlns="" xmlns:a16="http://schemas.microsoft.com/office/drawing/2014/main" id="{9A76EE2F-06AE-4E31-A541-72EE1DAE784E}"/>
              </a:ext>
            </a:extLst>
          </p:cNvPr>
          <p:cNvSpPr/>
          <p:nvPr/>
        </p:nvSpPr>
        <p:spPr>
          <a:xfrm>
            <a:off x="2853453" y="5078762"/>
            <a:ext cx="2325796" cy="10158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dirty="0"/>
              <a:t>Animation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="" xmlns:a16="http://schemas.microsoft.com/office/drawing/2014/main" id="{7154ADF5-0F04-1188-58F9-4D50E1E8D93F}"/>
              </a:ext>
            </a:extLst>
          </p:cNvPr>
          <p:cNvSpPr/>
          <p:nvPr/>
        </p:nvSpPr>
        <p:spPr>
          <a:xfrm>
            <a:off x="9608463" y="3734322"/>
            <a:ext cx="1870851" cy="1017011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b="1" err="1"/>
              <a:t>Sprites</a:t>
            </a:r>
            <a:endParaRPr lang="ru-RU" sz="2400" b="1"/>
          </a:p>
        </p:txBody>
      </p:sp>
      <p:sp>
        <p:nvSpPr>
          <p:cNvPr id="10" name="Стрелка: вправо 9">
            <a:extLst>
              <a:ext uri="{FF2B5EF4-FFF2-40B4-BE49-F238E27FC236}">
                <a16:creationId xmlns="" xmlns:a16="http://schemas.microsoft.com/office/drawing/2014/main" id="{BC5A5B58-0775-99C6-3CF8-17B974E2859C}"/>
              </a:ext>
            </a:extLst>
          </p:cNvPr>
          <p:cNvSpPr/>
          <p:nvPr/>
        </p:nvSpPr>
        <p:spPr>
          <a:xfrm rot="8100000">
            <a:off x="1893250" y="2448020"/>
            <a:ext cx="2106103" cy="4934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Стрелка: вправо 10">
            <a:extLst>
              <a:ext uri="{FF2B5EF4-FFF2-40B4-BE49-F238E27FC236}">
                <a16:creationId xmlns="" xmlns:a16="http://schemas.microsoft.com/office/drawing/2014/main" id="{58F52468-23FA-4340-1137-895705147668}"/>
              </a:ext>
            </a:extLst>
          </p:cNvPr>
          <p:cNvSpPr/>
          <p:nvPr/>
        </p:nvSpPr>
        <p:spPr>
          <a:xfrm rot="5400000">
            <a:off x="3113090" y="3123573"/>
            <a:ext cx="2983363" cy="4934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Стрелка: вправо 11">
            <a:extLst>
              <a:ext uri="{FF2B5EF4-FFF2-40B4-BE49-F238E27FC236}">
                <a16:creationId xmlns="" xmlns:a16="http://schemas.microsoft.com/office/drawing/2014/main" id="{71A9AB87-7B4B-EFD6-415D-EE2B39D88DE4}"/>
              </a:ext>
            </a:extLst>
          </p:cNvPr>
          <p:cNvSpPr/>
          <p:nvPr/>
        </p:nvSpPr>
        <p:spPr>
          <a:xfrm rot="5400000">
            <a:off x="6205913" y="3123572"/>
            <a:ext cx="2983363" cy="4934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Стрелка: вправо 12">
            <a:extLst>
              <a:ext uri="{FF2B5EF4-FFF2-40B4-BE49-F238E27FC236}">
                <a16:creationId xmlns="" xmlns:a16="http://schemas.microsoft.com/office/drawing/2014/main" id="{4A1C22AC-FECC-C2CE-1C60-FB928B0BE317}"/>
              </a:ext>
            </a:extLst>
          </p:cNvPr>
          <p:cNvSpPr/>
          <p:nvPr/>
        </p:nvSpPr>
        <p:spPr>
          <a:xfrm rot="2700000">
            <a:off x="8314410" y="2411388"/>
            <a:ext cx="2208557" cy="49348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67273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CB22CF1-64DF-88C8-43DD-8F3915402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Музыка и не только - выбирайте, что вам по душе 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="" xmlns:a16="http://schemas.microsoft.com/office/drawing/2014/main" id="{1D713F36-9657-6E62-7287-FB3F4D6825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032" y="2286045"/>
            <a:ext cx="7193280" cy="4049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42491"/>
      </p:ext>
    </p:extLst>
  </p:cSld>
  <p:clrMapOvr>
    <a:masterClrMapping/>
  </p:clrMapOvr>
  <mc:AlternateContent xmlns:mc="http://schemas.openxmlformats.org/markup-compatibility/2006">
    <mc:Choice xmlns="" xmlns:p15="http://schemas.microsoft.com/office/powerpoint/2012/main" Requires="p15">
      <p:transition xmlns:p14="http://schemas.microsoft.com/office/powerpoint/2010/main" spd="slow" p14:dur="2000">
        <p15:prstTrans prst="fracture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22C96148-4FDA-99C4-5AF1-9E33FCC72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2764" y="371350"/>
            <a:ext cx="5727425" cy="1524000"/>
          </a:xfrm>
        </p:spPr>
        <p:txBody>
          <a:bodyPr>
            <a:normAutofit/>
          </a:bodyPr>
          <a:lstStyle/>
          <a:p>
            <a:r>
              <a:rPr lang="ru-RU" dirty="0"/>
              <a:t>Финал и пожелания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5C02C32D-3377-D6A8-C394-647FA0FC31B0}"/>
              </a:ext>
            </a:extLst>
          </p:cNvPr>
          <p:cNvSpPr txBox="1"/>
          <p:nvPr/>
        </p:nvSpPr>
        <p:spPr>
          <a:xfrm>
            <a:off x="639238" y="2127646"/>
            <a:ext cx="5350911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800" dirty="0"/>
              <a:t>На финальном окне изображен кумир разработчиков, а также выводится время прохождения игры, которое записывается в </a:t>
            </a:r>
            <a:r>
              <a:rPr lang="ru-RU" sz="2800" dirty="0" err="1"/>
              <a:t>csv</a:t>
            </a:r>
            <a:r>
              <a:rPr lang="ru-RU" sz="2800" dirty="0"/>
              <a:t> файл</a:t>
            </a:r>
          </a:p>
        </p:txBody>
      </p:sp>
      <p:pic>
        <p:nvPicPr>
          <p:cNvPr id="5" name="Рисунок 4" descr="Изображение выглядит как Человеческое лицо, человек, в помещении, стена&#10;&#10;Содержимое, созданное ИИ, может быть неверным.">
            <a:extLst>
              <a:ext uri="{FF2B5EF4-FFF2-40B4-BE49-F238E27FC236}">
                <a16:creationId xmlns="" xmlns:a16="http://schemas.microsoft.com/office/drawing/2014/main" id="{29828DBC-5F57-5662-C785-E1CD414D9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4347" y="1897063"/>
            <a:ext cx="4671682" cy="431006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BC176E8-6DE1-FCF0-3CEC-68EB30493A45}"/>
              </a:ext>
            </a:extLst>
          </p:cNvPr>
          <p:cNvSpPr txBox="1"/>
          <p:nvPr/>
        </p:nvSpPr>
        <p:spPr>
          <a:xfrm>
            <a:off x="1297781" y="5361780"/>
            <a:ext cx="366617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000" dirty="0"/>
              <a:t>Так много мини-игр, так много можно добавить!</a:t>
            </a:r>
          </a:p>
        </p:txBody>
      </p:sp>
    </p:spTree>
    <p:extLst>
      <p:ext uri="{BB962C8B-B14F-4D97-AF65-F5344CB8AC3E}">
        <p14:creationId xmlns:p14="http://schemas.microsoft.com/office/powerpoint/2010/main" val="3035363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ilnyiy-raskatistyiy-vzryiv" hidden="1">
            <a:hlinkClick r:id="" action="ppaction://media"/>
            <a:extLst>
              <a:ext uri="{FF2B5EF4-FFF2-40B4-BE49-F238E27FC236}">
                <a16:creationId xmlns="" xmlns:a16="http://schemas.microsoft.com/office/drawing/2014/main" id="{3AFBEE77-0AB1-8DBB-3734-8F13305D3F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69150" y="3161747"/>
            <a:ext cx="730250" cy="730250"/>
          </a:xfrm>
          <a:prstGeom prst="rect">
            <a:avLst/>
          </a:prstGeom>
        </p:spPr>
      </p:pic>
      <p:sp>
        <p:nvSpPr>
          <p:cNvPr id="28" name="Freeform: Shape 27">
            <a:extLst>
              <a:ext uri="{FF2B5EF4-FFF2-40B4-BE49-F238E27FC236}">
                <a16:creationId xmlns="" xmlns:a16="http://schemas.microsoft.com/office/drawing/2014/main" id="{A6EF5A53-0A64-4CA5-B9C7-1CB97CB5CF1C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="" xmlns:a16="http://schemas.microsoft.com/office/drawing/2014/main" id="{34ABFBEA-4EB0-4D02-A2C0-1733CD3D6F12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="" xmlns:a16="http://schemas.microsoft.com/office/drawing/2014/main" id="{19E083F6-57F4-487B-A766-EA0462B1EED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 useBgFill="1">
        <p:nvSpPr>
          <p:cNvPr id="34" name="Rectangle 33">
            <a:extLst>
              <a:ext uri="{FF2B5EF4-FFF2-40B4-BE49-F238E27FC236}">
                <a16:creationId xmlns="" xmlns:a16="http://schemas.microsoft.com/office/drawing/2014/main" id="{7A18C9FB-EC4C-4DAE-8F7D-C6E5AF60795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5E698B96-C345-4CAB-9657-02BD17A1949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=""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="" xmlns:a16="http://schemas.microsoft.com/office/drawing/2014/main" id="{8EB2F700-E136-914E-D4A8-547FBFA42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024" y="-724829"/>
            <a:ext cx="5594195" cy="30480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kern="1200" err="1">
                <a:latin typeface="+mj-lt"/>
                <a:ea typeface="+mj-ea"/>
                <a:cs typeface="+mj-cs"/>
              </a:rPr>
              <a:t>Кто</a:t>
            </a:r>
            <a:r>
              <a:rPr lang="en-US" sz="4000" kern="1200" dirty="0">
                <a:latin typeface="+mj-lt"/>
                <a:ea typeface="+mj-ea"/>
                <a:cs typeface="+mj-cs"/>
              </a:rPr>
              <a:t> </a:t>
            </a:r>
            <a:r>
              <a:rPr lang="en-US" sz="4000" kern="1200" err="1">
                <a:latin typeface="+mj-lt"/>
                <a:ea typeface="+mj-ea"/>
                <a:cs typeface="+mj-cs"/>
              </a:rPr>
              <a:t>делал</a:t>
            </a:r>
            <a:r>
              <a:rPr lang="en-US" sz="4000" kern="1200" dirty="0">
                <a:latin typeface="+mj-lt"/>
                <a:ea typeface="+mj-ea"/>
                <a:cs typeface="+mj-cs"/>
              </a:rPr>
              <a:t> DOTAVIBEGAMES34 и </a:t>
            </a:r>
            <a:r>
              <a:rPr lang="en-US" sz="4000" kern="1200" err="1">
                <a:latin typeface="+mj-lt"/>
                <a:ea typeface="+mj-ea"/>
                <a:cs typeface="+mj-cs"/>
              </a:rPr>
              <a:t>зачем</a:t>
            </a:r>
            <a:r>
              <a:rPr lang="en-US" sz="4000" kern="1200" dirty="0">
                <a:latin typeface="+mj-lt"/>
                <a:ea typeface="+mj-ea"/>
                <a:cs typeface="+mj-cs"/>
              </a:rPr>
              <a:t>?</a:t>
            </a:r>
            <a:endParaRPr lang="en-US" sz="4000" kern="1200" dirty="0"/>
          </a:p>
        </p:txBody>
      </p:sp>
      <p:pic>
        <p:nvPicPr>
          <p:cNvPr id="25" name="silnyiy-raskatistyiy-vzryiv">
            <a:hlinkClick r:id="" action="ppaction://media"/>
            <a:extLst>
              <a:ext uri="{FF2B5EF4-FFF2-40B4-BE49-F238E27FC236}">
                <a16:creationId xmlns="" xmlns:a16="http://schemas.microsoft.com/office/drawing/2014/main" id="{749F771C-5155-B688-50A3-8807BCBDF7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43470" y="5881392"/>
            <a:ext cx="730250" cy="730250"/>
          </a:xfrm>
          <a:prstGeom prst="rect">
            <a:avLst/>
          </a:prstGeom>
        </p:spPr>
      </p:pic>
      <p:pic>
        <p:nvPicPr>
          <p:cNvPr id="14" name="Объект 13" descr="Изображение выглядит как человек, Человеческое лицо, одежда, солнцезащитные очки&#10;&#10;Содержимое, созданное ИИ, может быть неверным.">
            <a:extLst>
              <a:ext uri="{FF2B5EF4-FFF2-40B4-BE49-F238E27FC236}">
                <a16:creationId xmlns="" xmlns:a16="http://schemas.microsoft.com/office/drawing/2014/main" id="{BA8E5B45-BB32-6D4E-7B9B-231C418F8F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5708541" y="801478"/>
            <a:ext cx="5892828" cy="4738058"/>
          </a:xfrm>
        </p:spPr>
      </p:pic>
      <p:pic>
        <p:nvPicPr>
          <p:cNvPr id="5" name="Рисунок 4" descr="Изображение выглядит как кот, Мелкие и средние кошки, млекопитающее, домашняя кошка&#10;&#10;Содержимое, созданное ИИ, может быть неверным.">
            <a:extLst>
              <a:ext uri="{FF2B5EF4-FFF2-40B4-BE49-F238E27FC236}">
                <a16:creationId xmlns="" xmlns:a16="http://schemas.microsoft.com/office/drawing/2014/main" id="{D9645AC2-D2A8-A158-E3AF-CA8688B7C0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180" y="2720340"/>
            <a:ext cx="3524260" cy="3528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0910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ebble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PebbleVTI" id="{8B4DB91D-6BB4-4BA3-973A-733D3AF2680E}" vid="{9A19CF0D-2077-4BF4-BAA5-86934C336D5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148</Words>
  <Application>Microsoft Office PowerPoint</Application>
  <PresentationFormat>Произвольный</PresentationFormat>
  <Paragraphs>17</Paragraphs>
  <Slides>9</Slides>
  <Notes>0</Notes>
  <HiddenSlides>0</HiddenSlides>
  <MMClips>2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0" baseType="lpstr">
      <vt:lpstr>PebbleVTI</vt:lpstr>
      <vt:lpstr>DOTA VIBEGAMES34</vt:lpstr>
      <vt:lpstr>Презентация PowerPoint</vt:lpstr>
      <vt:lpstr>Стартовое окно представляет собой выбор между двумя играми, также на нем изображен один из персонажей)).</vt:lpstr>
      <vt:lpstr>Цель игры1(тир - минипиг) - за максимально короткое время устранить всех вражеских персонажей, которые всегда передвигаются по экрану  </vt:lpstr>
      <vt:lpstr>Цель игры2(Морфей - змей) - как можно дольше продержаться нестандартной змейкой на игровом поле с уникальными звуками поедания рун богатства.</vt:lpstr>
      <vt:lpstr> Что реализовано?</vt:lpstr>
      <vt:lpstr>Музыка и не только - выбирайте, что вам по душе </vt:lpstr>
      <vt:lpstr>Финал и пожелания</vt:lpstr>
      <vt:lpstr>Кто делал DOTAVIBEGAMES34 и зачем?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DOTA VIBEGAMES34</dc:title>
  <dc:creator>иванов иван</dc:creator>
  <cp:lastModifiedBy>Lenovo</cp:lastModifiedBy>
  <cp:revision>506</cp:revision>
  <dcterms:created xsi:type="dcterms:W3CDTF">2025-02-06T01:30:30Z</dcterms:created>
  <dcterms:modified xsi:type="dcterms:W3CDTF">2025-02-19T12:45:21Z</dcterms:modified>
</cp:coreProperties>
</file>